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D9373ED-C8ED-492C-BBBF-E2935A2E7381}">
  <a:tblStyle styleId="{1D9373ED-C8ED-492C-BBBF-E2935A2E738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e965474a9_3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965474a9_3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6b1595d86b_8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6b1595d86b_8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6b1595d86b_1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6b1595d86b_1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6b1595d86b_1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b1595d86b_1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Akash bhai check kr lio </a:t>
            </a:r>
            <a:endParaRPr/>
          </a:p>
          <a:p>
            <a:pPr indent="0" lvl="0" marL="0" rtl="0" algn="l">
              <a:spcBef>
                <a:spcPts val="0"/>
              </a:spcBef>
              <a:spcAft>
                <a:spcPts val="0"/>
              </a:spcAft>
              <a:buNone/>
            </a:pPr>
            <a:r>
              <a:rPr lang="en"/>
              <a:t>Mane example change kr dia hai</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b1595d86b_1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b1595d86b_1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273725" y="472500"/>
            <a:ext cx="6429300" cy="16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MCDM Approach For Diet Recommendation System</a:t>
            </a:r>
            <a:endParaRPr sz="3200"/>
          </a:p>
        </p:txBody>
      </p:sp>
      <p:sp>
        <p:nvSpPr>
          <p:cNvPr id="73" name="Google Shape;73;p13"/>
          <p:cNvSpPr txBox="1"/>
          <p:nvPr>
            <p:ph idx="1" type="subTitle"/>
          </p:nvPr>
        </p:nvSpPr>
        <p:spPr>
          <a:xfrm>
            <a:off x="426650" y="2465100"/>
            <a:ext cx="4765200" cy="5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MINI PROJECT PRESENTATION</a:t>
            </a:r>
            <a:endParaRPr sz="2400"/>
          </a:p>
        </p:txBody>
      </p:sp>
      <p:sp>
        <p:nvSpPr>
          <p:cNvPr id="74" name="Google Shape;74;p13"/>
          <p:cNvSpPr txBox="1"/>
          <p:nvPr/>
        </p:nvSpPr>
        <p:spPr>
          <a:xfrm>
            <a:off x="6411050" y="2419350"/>
            <a:ext cx="2372400" cy="2220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FFFFFF"/>
                </a:solidFill>
                <a:latin typeface="Lato"/>
                <a:ea typeface="Lato"/>
                <a:cs typeface="Lato"/>
                <a:sym typeface="Lato"/>
              </a:rPr>
              <a:t>Presented By:</a:t>
            </a:r>
            <a:endParaRPr b="1" sz="2400">
              <a:solidFill>
                <a:srgbClr val="FFFFFF"/>
              </a:solidFill>
              <a:latin typeface="Lato"/>
              <a:ea typeface="Lato"/>
              <a:cs typeface="Lato"/>
              <a:sym typeface="Lato"/>
            </a:endParaRPr>
          </a:p>
          <a:p>
            <a:pPr indent="0" lvl="0" marL="0" rtl="0" algn="r">
              <a:spcBef>
                <a:spcPts val="0"/>
              </a:spcBef>
              <a:spcAft>
                <a:spcPts val="0"/>
              </a:spcAft>
              <a:buNone/>
            </a:pPr>
            <a:r>
              <a:t/>
            </a:r>
            <a:endParaRPr b="1" sz="2400">
              <a:solidFill>
                <a:srgbClr val="FFFFFF"/>
              </a:solidFill>
              <a:latin typeface="Lato"/>
              <a:ea typeface="Lato"/>
              <a:cs typeface="Lato"/>
              <a:sym typeface="Lato"/>
            </a:endParaRPr>
          </a:p>
          <a:p>
            <a:pPr indent="0" lvl="0" marL="0" rtl="0" algn="r">
              <a:spcBef>
                <a:spcPts val="0"/>
              </a:spcBef>
              <a:spcAft>
                <a:spcPts val="0"/>
              </a:spcAft>
              <a:buNone/>
            </a:pPr>
            <a:r>
              <a:rPr lang="en" sz="1800">
                <a:solidFill>
                  <a:srgbClr val="FFFFFF"/>
                </a:solidFill>
                <a:latin typeface="Lato"/>
                <a:ea typeface="Lato"/>
                <a:cs typeface="Lato"/>
                <a:sym typeface="Lato"/>
              </a:rPr>
              <a:t>Karandeep : 014</a:t>
            </a:r>
            <a:endParaRPr sz="1800">
              <a:solidFill>
                <a:srgbClr val="FFFFFF"/>
              </a:solidFill>
              <a:latin typeface="Lato"/>
              <a:ea typeface="Lato"/>
              <a:cs typeface="Lato"/>
              <a:sym typeface="Lato"/>
            </a:endParaRPr>
          </a:p>
          <a:p>
            <a:pPr indent="0" lvl="0" marL="0" rtl="0" algn="r">
              <a:spcBef>
                <a:spcPts val="0"/>
              </a:spcBef>
              <a:spcAft>
                <a:spcPts val="0"/>
              </a:spcAft>
              <a:buNone/>
            </a:pPr>
            <a:r>
              <a:rPr lang="en" sz="1800">
                <a:solidFill>
                  <a:srgbClr val="FFFFFF"/>
                </a:solidFill>
                <a:latin typeface="Lato"/>
                <a:ea typeface="Lato"/>
                <a:cs typeface="Lato"/>
                <a:sym typeface="Lato"/>
              </a:rPr>
              <a:t>Akash Gupta : 202</a:t>
            </a:r>
            <a:endParaRPr sz="1800">
              <a:solidFill>
                <a:srgbClr val="FFFFFF"/>
              </a:solidFill>
              <a:latin typeface="Lato"/>
              <a:ea typeface="Lato"/>
              <a:cs typeface="Lato"/>
              <a:sym typeface="Lato"/>
            </a:endParaRPr>
          </a:p>
          <a:p>
            <a:pPr indent="0" lvl="0" marL="0" rtl="0" algn="r">
              <a:spcBef>
                <a:spcPts val="0"/>
              </a:spcBef>
              <a:spcAft>
                <a:spcPts val="0"/>
              </a:spcAft>
              <a:buNone/>
            </a:pPr>
            <a:r>
              <a:rPr lang="en" sz="1800">
                <a:solidFill>
                  <a:srgbClr val="FFFFFF"/>
                </a:solidFill>
                <a:latin typeface="Lato"/>
                <a:ea typeface="Lato"/>
                <a:cs typeface="Lato"/>
                <a:sym typeface="Lato"/>
              </a:rPr>
              <a:t>Manini Chawla : 354</a:t>
            </a:r>
            <a:endParaRPr sz="1800">
              <a:solidFill>
                <a:srgbClr val="FFFFFF"/>
              </a:solidFill>
              <a:latin typeface="Lato"/>
              <a:ea typeface="Lato"/>
              <a:cs typeface="Lato"/>
              <a:sym typeface="Lato"/>
            </a:endParaRPr>
          </a:p>
          <a:p>
            <a:pPr indent="0" lvl="0" marL="0" rtl="0" algn="r">
              <a:spcBef>
                <a:spcPts val="0"/>
              </a:spcBef>
              <a:spcAft>
                <a:spcPts val="0"/>
              </a:spcAft>
              <a:buNone/>
            </a:pPr>
            <a:r>
              <a:rPr lang="en" sz="1800">
                <a:solidFill>
                  <a:srgbClr val="FFFFFF"/>
                </a:solidFill>
                <a:latin typeface="Lato"/>
                <a:ea typeface="Lato"/>
                <a:cs typeface="Lato"/>
                <a:sym typeface="Lato"/>
              </a:rPr>
              <a:t>Kunal Jain : 411</a:t>
            </a:r>
            <a:endParaRPr sz="1800">
              <a:solidFill>
                <a:srgbClr val="FFFFFF"/>
              </a:solidFill>
              <a:latin typeface="Lato"/>
              <a:ea typeface="Lato"/>
              <a:cs typeface="Lato"/>
              <a:sym typeface="Lato"/>
            </a:endParaRPr>
          </a:p>
          <a:p>
            <a:pPr indent="0" lvl="0" marL="0" rtl="0" algn="r">
              <a:spcBef>
                <a:spcPts val="0"/>
              </a:spcBef>
              <a:spcAft>
                <a:spcPts val="0"/>
              </a:spcAft>
              <a:buNone/>
            </a:pPr>
            <a:r>
              <a:rPr lang="en" sz="1800">
                <a:solidFill>
                  <a:srgbClr val="FFFFFF"/>
                </a:solidFill>
                <a:latin typeface="Lato"/>
                <a:ea typeface="Lato"/>
                <a:cs typeface="Lato"/>
                <a:sym typeface="Lato"/>
              </a:rPr>
              <a:t>Shashank : 005(LE)</a:t>
            </a:r>
            <a:endParaRPr sz="1800">
              <a:solidFill>
                <a:srgbClr val="FFFFFF"/>
              </a:solidFill>
              <a:latin typeface="Lato"/>
              <a:ea typeface="Lato"/>
              <a:cs typeface="Lato"/>
              <a:sym typeface="Lato"/>
            </a:endParaRPr>
          </a:p>
        </p:txBody>
      </p:sp>
      <p:sp>
        <p:nvSpPr>
          <p:cNvPr id="75" name="Google Shape;75;p13"/>
          <p:cNvSpPr txBox="1"/>
          <p:nvPr/>
        </p:nvSpPr>
        <p:spPr>
          <a:xfrm>
            <a:off x="497350" y="3457275"/>
            <a:ext cx="4017600" cy="10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ato"/>
                <a:ea typeface="Lato"/>
                <a:cs typeface="Lato"/>
                <a:sym typeface="Lato"/>
              </a:rPr>
              <a:t>Under the guidance of : </a:t>
            </a:r>
            <a:endParaRPr sz="2400">
              <a:solidFill>
                <a:schemeClr val="lt1"/>
              </a:solidFill>
              <a:latin typeface="Lato"/>
              <a:ea typeface="Lato"/>
              <a:cs typeface="Lato"/>
              <a:sym typeface="Lato"/>
            </a:endParaRPr>
          </a:p>
          <a:p>
            <a:pPr indent="0" lvl="0" marL="0" rtl="0" algn="l">
              <a:spcBef>
                <a:spcPts val="0"/>
              </a:spcBef>
              <a:spcAft>
                <a:spcPts val="0"/>
              </a:spcAft>
              <a:buNone/>
            </a:pPr>
            <a:r>
              <a:rPr lang="en" sz="2400">
                <a:solidFill>
                  <a:schemeClr val="lt1"/>
                </a:solidFill>
                <a:latin typeface="Lato"/>
                <a:ea typeface="Lato"/>
                <a:cs typeface="Lato"/>
                <a:sym typeface="Lato"/>
              </a:rPr>
              <a:t>Dr. Narina Thakur</a:t>
            </a:r>
            <a:endParaRPr sz="2400">
              <a:solidFill>
                <a:schemeClr val="lt1"/>
              </a:solidFill>
              <a:latin typeface="Lato"/>
              <a:ea typeface="Lato"/>
              <a:cs typeface="Lato"/>
              <a:sym typeface="Lato"/>
            </a:endParaRPr>
          </a:p>
        </p:txBody>
      </p:sp>
      <p:pic>
        <p:nvPicPr>
          <p:cNvPr id="76" name="Google Shape;76;p13"/>
          <p:cNvPicPr preferRelativeResize="0"/>
          <p:nvPr/>
        </p:nvPicPr>
        <p:blipFill>
          <a:blip r:embed="rId3">
            <a:alphaModFix/>
          </a:blip>
          <a:stretch>
            <a:fillRect/>
          </a:stretch>
        </p:blipFill>
        <p:spPr>
          <a:xfrm>
            <a:off x="320075" y="472500"/>
            <a:ext cx="2372400" cy="131446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6" name="Shape 146"/>
        <p:cNvGrpSpPr/>
        <p:nvPr/>
      </p:nvGrpSpPr>
      <p:grpSpPr>
        <a:xfrm>
          <a:off x="0" y="0"/>
          <a:ext cx="0" cy="0"/>
          <a:chOff x="0" y="0"/>
          <a:chExt cx="0" cy="0"/>
        </a:xfrm>
      </p:grpSpPr>
      <p:sp>
        <p:nvSpPr>
          <p:cNvPr id="147" name="Google Shape;147;p22"/>
          <p:cNvSpPr txBox="1"/>
          <p:nvPr>
            <p:ph idx="1" type="body"/>
          </p:nvPr>
        </p:nvSpPr>
        <p:spPr>
          <a:xfrm>
            <a:off x="4572000" y="125"/>
            <a:ext cx="4567200" cy="5143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solidFill>
                <a:srgbClr val="FFFFFF"/>
              </a:solidFill>
            </a:endParaRPr>
          </a:p>
          <a:p>
            <a:pPr indent="0" lvl="0" marL="457200" rtl="0" algn="l">
              <a:spcBef>
                <a:spcPts val="1600"/>
              </a:spcBef>
              <a:spcAft>
                <a:spcPts val="0"/>
              </a:spcAft>
              <a:buNone/>
            </a:pPr>
            <a:r>
              <a:rPr b="1" lang="en" sz="3000">
                <a:solidFill>
                  <a:schemeClr val="dk1"/>
                </a:solidFill>
              </a:rPr>
              <a:t>Applications:</a:t>
            </a:r>
            <a:endParaRPr b="1" sz="3000">
              <a:solidFill>
                <a:schemeClr val="dk1"/>
              </a:solidFill>
            </a:endParaRPr>
          </a:p>
          <a:p>
            <a:pPr indent="-342900" lvl="0" marL="457200" rtl="0" algn="l">
              <a:spcBef>
                <a:spcPts val="1600"/>
              </a:spcBef>
              <a:spcAft>
                <a:spcPts val="0"/>
              </a:spcAft>
              <a:buClr>
                <a:srgbClr val="000000"/>
              </a:buClr>
              <a:buSzPts val="1800"/>
              <a:buChar char="●"/>
            </a:pPr>
            <a:r>
              <a:rPr lang="en" sz="1800">
                <a:solidFill>
                  <a:srgbClr val="000000"/>
                </a:solidFill>
              </a:rPr>
              <a:t>Dietitians can use this system to make sure what they recommend patients.</a:t>
            </a:r>
            <a:endParaRPr sz="1800">
              <a:solidFill>
                <a:schemeClr val="lt1"/>
              </a:solidFill>
            </a:endParaRPr>
          </a:p>
          <a:p>
            <a:pPr indent="-342900" lvl="0" marL="457200" rtl="0" algn="l">
              <a:spcBef>
                <a:spcPts val="0"/>
              </a:spcBef>
              <a:spcAft>
                <a:spcPts val="0"/>
              </a:spcAft>
              <a:buClr>
                <a:srgbClr val="000000"/>
              </a:buClr>
              <a:buSzPts val="1800"/>
              <a:buChar char="●"/>
            </a:pPr>
            <a:r>
              <a:rPr lang="en" sz="1800">
                <a:solidFill>
                  <a:srgbClr val="000000"/>
                </a:solidFill>
              </a:rPr>
              <a:t>This system can be very well used in medical colleges for teaching and practicing purposes so that student can learn from it.</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This system can also be utilized in gym particularly for calculating the customers' calories and diet plans.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Individual can  use this software especially for themselves in home.</a:t>
            </a:r>
            <a:endParaRPr sz="1800">
              <a:solidFill>
                <a:srgbClr val="000000"/>
              </a:solidFill>
            </a:endParaRPr>
          </a:p>
          <a:p>
            <a:pPr indent="0" lvl="0" marL="0" rtl="0" algn="l">
              <a:spcBef>
                <a:spcPts val="1600"/>
              </a:spcBef>
              <a:spcAft>
                <a:spcPts val="0"/>
              </a:spcAft>
              <a:buClr>
                <a:schemeClr val="dk2"/>
              </a:buClr>
              <a:buSzPts val="1100"/>
              <a:buFont typeface="Arial"/>
              <a:buNone/>
            </a:pPr>
            <a:r>
              <a:t/>
            </a:r>
            <a:endParaRPr sz="1800">
              <a:solidFill>
                <a:srgbClr val="000000"/>
              </a:solidFill>
            </a:endParaRPr>
          </a:p>
          <a:p>
            <a:pPr indent="0" lvl="0" marL="0" rtl="0" algn="l">
              <a:spcBef>
                <a:spcPts val="1600"/>
              </a:spcBef>
              <a:spcAft>
                <a:spcPts val="1600"/>
              </a:spcAft>
              <a:buClr>
                <a:schemeClr val="dk2"/>
              </a:buClr>
              <a:buSzPts val="1100"/>
              <a:buFont typeface="Arial"/>
              <a:buNone/>
            </a:pPr>
            <a:r>
              <a:t/>
            </a:r>
            <a:endParaRPr sz="1800">
              <a:solidFill>
                <a:srgbClr val="000000"/>
              </a:solidFill>
            </a:endParaRPr>
          </a:p>
        </p:txBody>
      </p:sp>
      <p:pic>
        <p:nvPicPr>
          <p:cNvPr id="148" name="Google Shape;148;p22"/>
          <p:cNvPicPr preferRelativeResize="0"/>
          <p:nvPr/>
        </p:nvPicPr>
        <p:blipFill>
          <a:blip r:embed="rId3">
            <a:alphaModFix/>
          </a:blip>
          <a:stretch>
            <a:fillRect/>
          </a:stretch>
        </p:blipFill>
        <p:spPr>
          <a:xfrm>
            <a:off x="4800" y="1048550"/>
            <a:ext cx="4567200" cy="3177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2" name="Shape 152"/>
        <p:cNvGrpSpPr/>
        <p:nvPr/>
      </p:nvGrpSpPr>
      <p:grpSpPr>
        <a:xfrm>
          <a:off x="0" y="0"/>
          <a:ext cx="0" cy="0"/>
          <a:chOff x="0" y="0"/>
          <a:chExt cx="0" cy="0"/>
        </a:xfrm>
      </p:grpSpPr>
      <p:sp>
        <p:nvSpPr>
          <p:cNvPr id="153" name="Google Shape;153;p23"/>
          <p:cNvSpPr txBox="1"/>
          <p:nvPr>
            <p:ph type="title"/>
          </p:nvPr>
        </p:nvSpPr>
        <p:spPr>
          <a:xfrm>
            <a:off x="171550" y="290750"/>
            <a:ext cx="7326000" cy="519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sz="1800"/>
          </a:p>
          <a:p>
            <a:pPr indent="-342900" lvl="0" marL="457200" rtl="0" algn="just">
              <a:lnSpc>
                <a:spcPct val="115000"/>
              </a:lnSpc>
              <a:spcBef>
                <a:spcPts val="1600"/>
              </a:spcBef>
              <a:spcAft>
                <a:spcPts val="0"/>
              </a:spcAft>
              <a:buSzPts val="1800"/>
              <a:buChar char="●"/>
            </a:pPr>
            <a:r>
              <a:rPr lang="en" sz="1800"/>
              <a:t>Hiring  a dietitian to get a  consultation for the diet plan requires much time, efforts and cost. </a:t>
            </a:r>
            <a:endParaRPr sz="1800"/>
          </a:p>
          <a:p>
            <a:pPr indent="-342900" lvl="0" marL="457200" rtl="0" algn="just">
              <a:lnSpc>
                <a:spcPct val="115000"/>
              </a:lnSpc>
              <a:spcBef>
                <a:spcPts val="0"/>
              </a:spcBef>
              <a:spcAft>
                <a:spcPts val="0"/>
              </a:spcAft>
              <a:buSzPts val="1800"/>
              <a:buChar char="●"/>
            </a:pPr>
            <a:r>
              <a:rPr lang="en" sz="1800"/>
              <a:t>So, we have proposed the diet recommendation system using MCDM approach. </a:t>
            </a:r>
            <a:endParaRPr sz="1800"/>
          </a:p>
          <a:p>
            <a:pPr indent="-342900" lvl="0" marL="457200" rtl="0" algn="just">
              <a:lnSpc>
                <a:spcPct val="115000"/>
              </a:lnSpc>
              <a:spcBef>
                <a:spcPts val="0"/>
              </a:spcBef>
              <a:spcAft>
                <a:spcPts val="0"/>
              </a:spcAft>
              <a:buSzPts val="1800"/>
              <a:buChar char="●"/>
            </a:pPr>
            <a:r>
              <a:rPr lang="en" sz="1800"/>
              <a:t>A person just has to give some information about its body type, weight, height, and working hour details. This system will suggest diet according to his goals and health status.</a:t>
            </a:r>
            <a:endParaRPr sz="1800"/>
          </a:p>
          <a:p>
            <a:pPr indent="-342900" lvl="0" marL="457200" rtl="0" algn="just">
              <a:lnSpc>
                <a:spcPct val="115000"/>
              </a:lnSpc>
              <a:spcBef>
                <a:spcPts val="0"/>
              </a:spcBef>
              <a:spcAft>
                <a:spcPts val="0"/>
              </a:spcAft>
              <a:buSzPts val="1800"/>
              <a:buChar char="●"/>
            </a:pPr>
            <a:r>
              <a:rPr lang="en" sz="1800"/>
              <a:t>If a person doesn’t like the food under first preference or having allergy with it, he can pick the food of lower preferences as well.</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7" name="Shape 157"/>
        <p:cNvGrpSpPr/>
        <p:nvPr/>
      </p:nvGrpSpPr>
      <p:grpSpPr>
        <a:xfrm>
          <a:off x="0" y="0"/>
          <a:ext cx="0" cy="0"/>
          <a:chOff x="0" y="0"/>
          <a:chExt cx="0" cy="0"/>
        </a:xfrm>
      </p:grpSpPr>
      <p:pic>
        <p:nvPicPr>
          <p:cNvPr id="158" name="Google Shape;158;p24"/>
          <p:cNvPicPr preferRelativeResize="0"/>
          <p:nvPr/>
        </p:nvPicPr>
        <p:blipFill>
          <a:blip r:embed="rId3">
            <a:alphaModFix/>
          </a:blip>
          <a:stretch>
            <a:fillRect/>
          </a:stretch>
        </p:blipFill>
        <p:spPr>
          <a:xfrm>
            <a:off x="257725" y="216400"/>
            <a:ext cx="4707049" cy="4818049"/>
          </a:xfrm>
          <a:prstGeom prst="rect">
            <a:avLst/>
          </a:prstGeom>
          <a:noFill/>
          <a:ln>
            <a:noFill/>
          </a:ln>
        </p:spPr>
      </p:pic>
      <p:sp>
        <p:nvSpPr>
          <p:cNvPr id="159" name="Google Shape;159;p24"/>
          <p:cNvSpPr txBox="1"/>
          <p:nvPr/>
        </p:nvSpPr>
        <p:spPr>
          <a:xfrm>
            <a:off x="954925" y="569272"/>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Future Scope</a:t>
            </a:r>
            <a:endParaRPr b="1" sz="3000">
              <a:solidFill>
                <a:schemeClr val="lt2"/>
              </a:solidFill>
              <a:latin typeface="Raleway"/>
              <a:ea typeface="Raleway"/>
              <a:cs typeface="Raleway"/>
              <a:sym typeface="Raleway"/>
            </a:endParaRPr>
          </a:p>
        </p:txBody>
      </p:sp>
      <p:sp>
        <p:nvSpPr>
          <p:cNvPr id="160" name="Google Shape;160;p24"/>
          <p:cNvSpPr txBox="1"/>
          <p:nvPr>
            <p:ph idx="4294967295" type="body"/>
          </p:nvPr>
        </p:nvSpPr>
        <p:spPr>
          <a:xfrm>
            <a:off x="456750" y="1406675"/>
            <a:ext cx="4137600" cy="3435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Raleway"/>
              <a:buChar char="●"/>
            </a:pPr>
            <a:r>
              <a:rPr lang="en" sz="1600">
                <a:highlight>
                  <a:schemeClr val="lt1"/>
                </a:highlight>
                <a:latin typeface="Raleway"/>
                <a:ea typeface="Raleway"/>
                <a:cs typeface="Raleway"/>
                <a:sym typeface="Raleway"/>
              </a:rPr>
              <a:t>Interaction between guider and dietitian through video calling and secured prescription will be focused upon. </a:t>
            </a:r>
            <a:endParaRPr sz="1600">
              <a:highlight>
                <a:schemeClr val="lt1"/>
              </a:highlight>
              <a:latin typeface="Raleway"/>
              <a:ea typeface="Raleway"/>
              <a:cs typeface="Raleway"/>
              <a:sym typeface="Raleway"/>
            </a:endParaRPr>
          </a:p>
          <a:p>
            <a:pPr indent="-330200" lvl="0" marL="457200" rtl="0" algn="l">
              <a:spcBef>
                <a:spcPts val="0"/>
              </a:spcBef>
              <a:spcAft>
                <a:spcPts val="0"/>
              </a:spcAft>
              <a:buSzPts val="1600"/>
              <a:buFont typeface="Raleway"/>
              <a:buChar char="●"/>
            </a:pPr>
            <a:r>
              <a:rPr lang="en" sz="1600">
                <a:highlight>
                  <a:schemeClr val="lt1"/>
                </a:highlight>
                <a:latin typeface="Raleway"/>
                <a:ea typeface="Raleway"/>
                <a:cs typeface="Raleway"/>
                <a:sym typeface="Raleway"/>
              </a:rPr>
              <a:t>Speech recognition for input and output of data through NLP. </a:t>
            </a:r>
            <a:endParaRPr sz="1600">
              <a:highlight>
                <a:schemeClr val="lt1"/>
              </a:highlight>
              <a:latin typeface="Raleway"/>
              <a:ea typeface="Raleway"/>
              <a:cs typeface="Raleway"/>
              <a:sym typeface="Raleway"/>
            </a:endParaRPr>
          </a:p>
          <a:p>
            <a:pPr indent="-330200" lvl="0" marL="457200" rtl="0" algn="l">
              <a:spcBef>
                <a:spcPts val="0"/>
              </a:spcBef>
              <a:spcAft>
                <a:spcPts val="0"/>
              </a:spcAft>
              <a:buSzPts val="1600"/>
              <a:buFont typeface="Raleway"/>
              <a:buChar char="●"/>
            </a:pPr>
            <a:r>
              <a:rPr lang="en" sz="1600">
                <a:highlight>
                  <a:schemeClr val="lt1"/>
                </a:highlight>
                <a:latin typeface="Raleway"/>
                <a:ea typeface="Raleway"/>
                <a:cs typeface="Raleway"/>
                <a:sym typeface="Raleway"/>
              </a:rPr>
              <a:t>The Activity Tracker for tracking the user steps including the walking, running and stairs time along with the total step taken in a day.  </a:t>
            </a:r>
            <a:endParaRPr sz="1600">
              <a:highlight>
                <a:schemeClr val="lt1"/>
              </a:highlight>
              <a:latin typeface="Raleway"/>
              <a:ea typeface="Raleway"/>
              <a:cs typeface="Raleway"/>
              <a:sym typeface="Raleway"/>
            </a:endParaRPr>
          </a:p>
        </p:txBody>
      </p:sp>
      <p:pic>
        <p:nvPicPr>
          <p:cNvPr id="161" name="Google Shape;161;p24"/>
          <p:cNvPicPr preferRelativeResize="0"/>
          <p:nvPr/>
        </p:nvPicPr>
        <p:blipFill>
          <a:blip r:embed="rId4">
            <a:alphaModFix/>
          </a:blip>
          <a:stretch>
            <a:fillRect/>
          </a:stretch>
        </p:blipFill>
        <p:spPr>
          <a:xfrm>
            <a:off x="4746050" y="397450"/>
            <a:ext cx="3947525" cy="4444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Plan Of Action</a:t>
            </a:r>
            <a:endParaRPr>
              <a:solidFill>
                <a:schemeClr val="lt2"/>
              </a:solidFill>
            </a:endParaRPr>
          </a:p>
        </p:txBody>
      </p:sp>
      <p:graphicFrame>
        <p:nvGraphicFramePr>
          <p:cNvPr id="167" name="Google Shape;167;p25"/>
          <p:cNvGraphicFramePr/>
          <p:nvPr/>
        </p:nvGraphicFramePr>
        <p:xfrm>
          <a:off x="323100" y="2393975"/>
          <a:ext cx="3000000" cy="3000000"/>
        </p:xfrm>
        <a:graphic>
          <a:graphicData uri="http://schemas.openxmlformats.org/drawingml/2006/table">
            <a:tbl>
              <a:tblPr>
                <a:noFill/>
                <a:tableStyleId>{1D9373ED-C8ED-492C-BBBF-E2935A2E7381}</a:tableStyleId>
              </a:tblPr>
              <a:tblGrid>
                <a:gridCol w="592525"/>
                <a:gridCol w="592525"/>
                <a:gridCol w="592525"/>
                <a:gridCol w="592525"/>
                <a:gridCol w="1011975"/>
                <a:gridCol w="382850"/>
                <a:gridCol w="592525"/>
                <a:gridCol w="592525"/>
                <a:gridCol w="592525"/>
                <a:gridCol w="592525"/>
                <a:gridCol w="592525"/>
                <a:gridCol w="592525"/>
                <a:gridCol w="1262525"/>
              </a:tblGrid>
              <a:tr h="719125">
                <a:tc>
                  <a:txBody>
                    <a:bodyPr/>
                    <a:lstStyle/>
                    <a:p>
                      <a:pPr indent="0" lvl="0" marL="0" rtl="0" algn="ctr">
                        <a:spcBef>
                          <a:spcPts val="0"/>
                        </a:spcBef>
                        <a:spcAft>
                          <a:spcPts val="0"/>
                        </a:spcAft>
                        <a:buNone/>
                      </a:pPr>
                      <a:r>
                        <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gridSpan="4">
                  <a:txBody>
                    <a:bodyPr/>
                    <a:lstStyle/>
                    <a:p>
                      <a:pPr indent="0" lvl="0" marL="0" rtl="0" algn="ctr">
                        <a:spcBef>
                          <a:spcPts val="0"/>
                        </a:spcBef>
                        <a:spcAft>
                          <a:spcPts val="0"/>
                        </a:spcAft>
                        <a:buNone/>
                      </a:pPr>
                      <a:r>
                        <a:rPr lang="en" sz="1800">
                          <a:solidFill>
                            <a:srgbClr val="FFFFFF"/>
                          </a:solidFill>
                        </a:rPr>
                        <a:t>2019</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hMerge="1"/>
                <a:tc hMerge="1"/>
                <a:tc hMerge="1"/>
                <a:tc gridSpan="8">
                  <a:txBody>
                    <a:bodyPr/>
                    <a:lstStyle/>
                    <a:p>
                      <a:pPr indent="0" lvl="0" marL="0" rtl="0" algn="ctr">
                        <a:spcBef>
                          <a:spcPts val="0"/>
                        </a:spcBef>
                        <a:spcAft>
                          <a:spcPts val="0"/>
                        </a:spcAft>
                        <a:buNone/>
                      </a:pPr>
                      <a:r>
                        <a:rPr lang="en" sz="1800">
                          <a:solidFill>
                            <a:srgbClr val="FFFFFF"/>
                          </a:solidFill>
                        </a:rPr>
                        <a:t>2020</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hMerge="1"/>
                <a:tc hMerge="1"/>
                <a:tc hMerge="1"/>
                <a:tc hMerge="1"/>
                <a:tc hMerge="1"/>
                <a:tc hMerge="1"/>
                <a:tc hMerge="1"/>
              </a:tr>
            </a:tbl>
          </a:graphicData>
        </a:graphic>
      </p:graphicFrame>
      <p:cxnSp>
        <p:nvCxnSpPr>
          <p:cNvPr id="168" name="Google Shape;168;p25"/>
          <p:cNvCxnSpPr/>
          <p:nvPr/>
        </p:nvCxnSpPr>
        <p:spPr>
          <a:xfrm flipH="1" rot="10800000">
            <a:off x="1053500" y="1560425"/>
            <a:ext cx="2400" cy="826200"/>
          </a:xfrm>
          <a:prstGeom prst="straightConnector1">
            <a:avLst/>
          </a:prstGeom>
          <a:noFill/>
          <a:ln cap="flat" cmpd="sng" w="9525">
            <a:solidFill>
              <a:schemeClr val="dk2"/>
            </a:solidFill>
            <a:prstDash val="solid"/>
            <a:round/>
            <a:headEnd len="med" w="med" type="none"/>
            <a:tailEnd len="med" w="med" type="oval"/>
          </a:ln>
        </p:spPr>
      </p:cxnSp>
      <p:sp>
        <p:nvSpPr>
          <p:cNvPr id="169" name="Google Shape;169;p25"/>
          <p:cNvSpPr txBox="1"/>
          <p:nvPr>
            <p:ph type="title"/>
          </p:nvPr>
        </p:nvSpPr>
        <p:spPr>
          <a:xfrm>
            <a:off x="646175" y="1143200"/>
            <a:ext cx="2528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September-October</a:t>
            </a:r>
            <a:endParaRPr b="1" sz="1800">
              <a:solidFill>
                <a:schemeClr val="dk1"/>
              </a:solidFill>
            </a:endParaRPr>
          </a:p>
        </p:txBody>
      </p:sp>
      <p:sp>
        <p:nvSpPr>
          <p:cNvPr id="170" name="Google Shape;170;p25"/>
          <p:cNvSpPr txBox="1"/>
          <p:nvPr>
            <p:ph idx="4294967295" type="body"/>
          </p:nvPr>
        </p:nvSpPr>
        <p:spPr>
          <a:xfrm>
            <a:off x="1148450" y="1627326"/>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t>Intensive  Research and Creation of SRS document</a:t>
            </a:r>
            <a:endParaRPr sz="1400"/>
          </a:p>
          <a:p>
            <a:pPr indent="0" lvl="0" marL="0" rtl="0" algn="l">
              <a:spcBef>
                <a:spcPts val="1600"/>
              </a:spcBef>
              <a:spcAft>
                <a:spcPts val="1600"/>
              </a:spcAft>
              <a:buNone/>
            </a:pPr>
            <a:r>
              <a:t/>
            </a:r>
            <a:endParaRPr sz="1400"/>
          </a:p>
        </p:txBody>
      </p:sp>
      <p:sp>
        <p:nvSpPr>
          <p:cNvPr id="171" name="Google Shape;171;p25"/>
          <p:cNvSpPr txBox="1"/>
          <p:nvPr>
            <p:ph type="title"/>
          </p:nvPr>
        </p:nvSpPr>
        <p:spPr>
          <a:xfrm>
            <a:off x="2335250" y="3668325"/>
            <a:ext cx="28083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 November-December</a:t>
            </a:r>
            <a:endParaRPr b="1" sz="1800">
              <a:solidFill>
                <a:schemeClr val="dk1"/>
              </a:solidFill>
            </a:endParaRPr>
          </a:p>
        </p:txBody>
      </p:sp>
      <p:sp>
        <p:nvSpPr>
          <p:cNvPr id="172" name="Google Shape;172;p25"/>
          <p:cNvSpPr txBox="1"/>
          <p:nvPr>
            <p:ph idx="4294967295" type="body"/>
          </p:nvPr>
        </p:nvSpPr>
        <p:spPr>
          <a:xfrm>
            <a:off x="2432984" y="3971775"/>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Data fetching through APIs and visits to dietitians</a:t>
            </a:r>
            <a:endParaRPr sz="1400"/>
          </a:p>
        </p:txBody>
      </p:sp>
      <p:sp>
        <p:nvSpPr>
          <p:cNvPr id="173" name="Google Shape;173;p25"/>
          <p:cNvSpPr txBox="1"/>
          <p:nvPr>
            <p:ph type="title"/>
          </p:nvPr>
        </p:nvSpPr>
        <p:spPr>
          <a:xfrm>
            <a:off x="4275901" y="1143200"/>
            <a:ext cx="20244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a:t>
            </a:r>
            <a:endParaRPr b="1" sz="1800">
              <a:solidFill>
                <a:schemeClr val="dk1"/>
              </a:solidFill>
            </a:endParaRPr>
          </a:p>
        </p:txBody>
      </p:sp>
      <p:sp>
        <p:nvSpPr>
          <p:cNvPr id="174" name="Google Shape;174;p25"/>
          <p:cNvSpPr txBox="1"/>
          <p:nvPr>
            <p:ph idx="4294967295" type="body"/>
          </p:nvPr>
        </p:nvSpPr>
        <p:spPr>
          <a:xfrm>
            <a:off x="4571999" y="1433226"/>
            <a:ext cx="2353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MCDM and CBR model</a:t>
            </a:r>
            <a:endParaRPr sz="1400"/>
          </a:p>
        </p:txBody>
      </p:sp>
      <p:sp>
        <p:nvSpPr>
          <p:cNvPr id="175" name="Google Shape;175;p25"/>
          <p:cNvSpPr txBox="1"/>
          <p:nvPr>
            <p:ph type="title"/>
          </p:nvPr>
        </p:nvSpPr>
        <p:spPr>
          <a:xfrm>
            <a:off x="5613022" y="3668337"/>
            <a:ext cx="23532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February</a:t>
            </a:r>
            <a:endParaRPr b="1" sz="1800">
              <a:solidFill>
                <a:schemeClr val="dk1"/>
              </a:solidFill>
            </a:endParaRPr>
          </a:p>
        </p:txBody>
      </p:sp>
      <p:sp>
        <p:nvSpPr>
          <p:cNvPr id="176" name="Google Shape;176;p25"/>
          <p:cNvSpPr txBox="1"/>
          <p:nvPr>
            <p:ph idx="4294967295" type="body"/>
          </p:nvPr>
        </p:nvSpPr>
        <p:spPr>
          <a:xfrm>
            <a:off x="5679475" y="3993750"/>
            <a:ext cx="2918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Front End Development</a:t>
            </a:r>
            <a:endParaRPr sz="1400"/>
          </a:p>
        </p:txBody>
      </p:sp>
      <p:cxnSp>
        <p:nvCxnSpPr>
          <p:cNvPr id="177" name="Google Shape;177;p25"/>
          <p:cNvCxnSpPr/>
          <p:nvPr/>
        </p:nvCxnSpPr>
        <p:spPr>
          <a:xfrm>
            <a:off x="2231000" y="3113100"/>
            <a:ext cx="0" cy="828000"/>
          </a:xfrm>
          <a:prstGeom prst="straightConnector1">
            <a:avLst/>
          </a:prstGeom>
          <a:noFill/>
          <a:ln cap="flat" cmpd="sng" w="9525">
            <a:solidFill>
              <a:schemeClr val="dk2"/>
            </a:solidFill>
            <a:prstDash val="solid"/>
            <a:round/>
            <a:headEnd len="med" w="med" type="none"/>
            <a:tailEnd len="med" w="med" type="oval"/>
          </a:ln>
        </p:spPr>
      </p:cxnSp>
      <p:cxnSp>
        <p:nvCxnSpPr>
          <p:cNvPr id="178" name="Google Shape;178;p25"/>
          <p:cNvCxnSpPr/>
          <p:nvPr/>
        </p:nvCxnSpPr>
        <p:spPr>
          <a:xfrm rot="10800000">
            <a:off x="4434950" y="1542875"/>
            <a:ext cx="21300" cy="861300"/>
          </a:xfrm>
          <a:prstGeom prst="straightConnector1">
            <a:avLst/>
          </a:prstGeom>
          <a:noFill/>
          <a:ln cap="flat" cmpd="sng" w="9525">
            <a:solidFill>
              <a:schemeClr val="dk2"/>
            </a:solidFill>
            <a:prstDash val="solid"/>
            <a:round/>
            <a:headEnd len="med" w="med" type="none"/>
            <a:tailEnd len="med" w="med" type="oval"/>
          </a:ln>
        </p:spPr>
      </p:cxnSp>
      <p:cxnSp>
        <p:nvCxnSpPr>
          <p:cNvPr id="179" name="Google Shape;179;p25"/>
          <p:cNvCxnSpPr/>
          <p:nvPr/>
        </p:nvCxnSpPr>
        <p:spPr>
          <a:xfrm>
            <a:off x="5524425" y="3113100"/>
            <a:ext cx="0" cy="828000"/>
          </a:xfrm>
          <a:prstGeom prst="straightConnector1">
            <a:avLst/>
          </a:prstGeom>
          <a:noFill/>
          <a:ln cap="flat" cmpd="sng" w="9525">
            <a:solidFill>
              <a:schemeClr val="dk2"/>
            </a:solidFill>
            <a:prstDash val="solid"/>
            <a:round/>
            <a:headEnd len="med" w="med" type="none"/>
            <a:tailEnd len="med" w="med" type="oval"/>
          </a:ln>
        </p:spPr>
      </p:cxnSp>
      <p:cxnSp>
        <p:nvCxnSpPr>
          <p:cNvPr id="180" name="Google Shape;180;p25"/>
          <p:cNvCxnSpPr/>
          <p:nvPr/>
        </p:nvCxnSpPr>
        <p:spPr>
          <a:xfrm rot="10800000">
            <a:off x="6925200" y="1446725"/>
            <a:ext cx="21900" cy="939900"/>
          </a:xfrm>
          <a:prstGeom prst="straightConnector1">
            <a:avLst/>
          </a:prstGeom>
          <a:noFill/>
          <a:ln cap="flat" cmpd="sng" w="9525">
            <a:solidFill>
              <a:schemeClr val="dk2"/>
            </a:solidFill>
            <a:prstDash val="solid"/>
            <a:round/>
            <a:headEnd len="med" w="med" type="none"/>
            <a:tailEnd len="med" w="med" type="oval"/>
          </a:ln>
        </p:spPr>
      </p:cxnSp>
      <p:sp>
        <p:nvSpPr>
          <p:cNvPr id="181" name="Google Shape;181;p25"/>
          <p:cNvSpPr txBox="1"/>
          <p:nvPr/>
        </p:nvSpPr>
        <p:spPr>
          <a:xfrm>
            <a:off x="6471225" y="1049825"/>
            <a:ext cx="1188000" cy="4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aleway"/>
                <a:ea typeface="Raleway"/>
                <a:cs typeface="Raleway"/>
                <a:sym typeface="Raleway"/>
              </a:rPr>
              <a:t>     March</a:t>
            </a:r>
            <a:endParaRPr/>
          </a:p>
        </p:txBody>
      </p:sp>
      <p:sp>
        <p:nvSpPr>
          <p:cNvPr id="182" name="Google Shape;182;p25"/>
          <p:cNvSpPr txBox="1"/>
          <p:nvPr/>
        </p:nvSpPr>
        <p:spPr>
          <a:xfrm>
            <a:off x="6881300" y="1462925"/>
            <a:ext cx="2024400" cy="51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dk2"/>
                </a:solidFill>
                <a:latin typeface="Lato"/>
                <a:ea typeface="Lato"/>
                <a:cs typeface="Lato"/>
                <a:sym typeface="Lato"/>
              </a:rPr>
              <a:t>Integration and Testing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26"/>
          <p:cNvSpPr/>
          <p:nvPr/>
        </p:nvSpPr>
        <p:spPr>
          <a:xfrm>
            <a:off x="3911200" y="3911200"/>
            <a:ext cx="1135800" cy="235800"/>
          </a:xfrm>
          <a:prstGeom prst="rect">
            <a:avLst/>
          </a:pr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4"/>
          <p:cNvPicPr preferRelativeResize="0"/>
          <p:nvPr/>
        </p:nvPicPr>
        <p:blipFill>
          <a:blip r:embed="rId3">
            <a:alphaModFix/>
          </a:blip>
          <a:stretch>
            <a:fillRect/>
          </a:stretch>
        </p:blipFill>
        <p:spPr>
          <a:xfrm>
            <a:off x="4325" y="0"/>
            <a:ext cx="9143999" cy="5143498"/>
          </a:xfrm>
          <a:prstGeom prst="rect">
            <a:avLst/>
          </a:prstGeom>
          <a:noFill/>
          <a:ln>
            <a:noFill/>
          </a:ln>
        </p:spPr>
      </p:pic>
      <p:sp>
        <p:nvSpPr>
          <p:cNvPr id="82" name="Google Shape;82;p14"/>
          <p:cNvSpPr txBox="1"/>
          <p:nvPr>
            <p:ph type="title"/>
          </p:nvPr>
        </p:nvSpPr>
        <p:spPr>
          <a:xfrm>
            <a:off x="272250" y="1297600"/>
            <a:ext cx="8599500" cy="3643500"/>
          </a:xfrm>
          <a:prstGeom prst="rect">
            <a:avLst/>
          </a:prstGeom>
          <a:solidFill>
            <a:srgbClr val="FFFFFF">
              <a:alpha val="70980"/>
            </a:srgbClr>
          </a:solidFill>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t/>
            </a:r>
            <a:endParaRPr sz="2500">
              <a:solidFill>
                <a:schemeClr val="dk2"/>
              </a:solidFill>
            </a:endParaRPr>
          </a:p>
          <a:p>
            <a:pPr indent="-336550" lvl="0" marL="457200" rtl="0" algn="just">
              <a:lnSpc>
                <a:spcPct val="115000"/>
              </a:lnSpc>
              <a:spcBef>
                <a:spcPts val="0"/>
              </a:spcBef>
              <a:spcAft>
                <a:spcPts val="0"/>
              </a:spcAft>
              <a:buClr>
                <a:schemeClr val="dk2"/>
              </a:buClr>
              <a:buSzPts val="1700"/>
              <a:buFont typeface="Arial"/>
              <a:buChar char="●"/>
            </a:pPr>
            <a:r>
              <a:rPr b="0" lang="en" sz="1700">
                <a:solidFill>
                  <a:schemeClr val="dk2"/>
                </a:solidFill>
                <a:latin typeface="Arial"/>
                <a:ea typeface="Arial"/>
                <a:cs typeface="Arial"/>
                <a:sym typeface="Arial"/>
              </a:rPr>
              <a:t>Existing system requires hiring of a  dietitian in order to get consultation for our diet plan. </a:t>
            </a:r>
            <a:endParaRPr b="0" sz="1700">
              <a:solidFill>
                <a:schemeClr val="dk2"/>
              </a:solidFill>
              <a:latin typeface="Arial"/>
              <a:ea typeface="Arial"/>
              <a:cs typeface="Arial"/>
              <a:sym typeface="Arial"/>
            </a:endParaRPr>
          </a:p>
          <a:p>
            <a:pPr indent="0" lvl="0" marL="457200" rtl="0" algn="just">
              <a:lnSpc>
                <a:spcPct val="115000"/>
              </a:lnSpc>
              <a:spcBef>
                <a:spcPts val="0"/>
              </a:spcBef>
              <a:spcAft>
                <a:spcPts val="0"/>
              </a:spcAft>
              <a:buNone/>
            </a:pPr>
            <a:r>
              <a:t/>
            </a:r>
            <a:endParaRPr b="0" sz="1700">
              <a:solidFill>
                <a:schemeClr val="dk2"/>
              </a:solidFill>
              <a:latin typeface="Arial"/>
              <a:ea typeface="Arial"/>
              <a:cs typeface="Arial"/>
              <a:sym typeface="Arial"/>
            </a:endParaRPr>
          </a:p>
          <a:p>
            <a:pPr indent="-336550" lvl="0" marL="457200" rtl="0" algn="just">
              <a:lnSpc>
                <a:spcPct val="115000"/>
              </a:lnSpc>
              <a:spcBef>
                <a:spcPts val="0"/>
              </a:spcBef>
              <a:spcAft>
                <a:spcPts val="0"/>
              </a:spcAft>
              <a:buClr>
                <a:schemeClr val="dk2"/>
              </a:buClr>
              <a:buSzPts val="1700"/>
              <a:buFont typeface="Arial"/>
              <a:buChar char="●"/>
            </a:pPr>
            <a:r>
              <a:rPr b="0" lang="en" sz="1700">
                <a:solidFill>
                  <a:schemeClr val="dk2"/>
                </a:solidFill>
                <a:latin typeface="Arial"/>
                <a:ea typeface="Arial"/>
                <a:cs typeface="Arial"/>
                <a:sym typeface="Arial"/>
              </a:rPr>
              <a:t>Hiring a dietician requires a lot of time, effort and money.</a:t>
            </a:r>
            <a:endParaRPr b="0" sz="1700">
              <a:solidFill>
                <a:schemeClr val="dk2"/>
              </a:solidFill>
              <a:latin typeface="Arial"/>
              <a:ea typeface="Arial"/>
              <a:cs typeface="Arial"/>
              <a:sym typeface="Arial"/>
            </a:endParaRPr>
          </a:p>
          <a:p>
            <a:pPr indent="0" lvl="0" marL="457200" rtl="0" algn="just">
              <a:lnSpc>
                <a:spcPct val="115000"/>
              </a:lnSpc>
              <a:spcBef>
                <a:spcPts val="0"/>
              </a:spcBef>
              <a:spcAft>
                <a:spcPts val="0"/>
              </a:spcAft>
              <a:buNone/>
            </a:pPr>
            <a:r>
              <a:t/>
            </a:r>
            <a:endParaRPr b="0" sz="1700">
              <a:solidFill>
                <a:schemeClr val="dk2"/>
              </a:solidFill>
              <a:latin typeface="Arial"/>
              <a:ea typeface="Arial"/>
              <a:cs typeface="Arial"/>
              <a:sym typeface="Arial"/>
            </a:endParaRPr>
          </a:p>
          <a:p>
            <a:pPr indent="-336550" lvl="0" marL="457200" rtl="0" algn="just">
              <a:lnSpc>
                <a:spcPct val="115000"/>
              </a:lnSpc>
              <a:spcBef>
                <a:spcPts val="0"/>
              </a:spcBef>
              <a:spcAft>
                <a:spcPts val="0"/>
              </a:spcAft>
              <a:buClr>
                <a:schemeClr val="dk2"/>
              </a:buClr>
              <a:buSzPts val="1700"/>
              <a:buFont typeface="Arial"/>
              <a:buChar char="●"/>
            </a:pPr>
            <a:r>
              <a:rPr b="0" lang="en" sz="1700">
                <a:solidFill>
                  <a:schemeClr val="dk2"/>
                </a:solidFill>
                <a:latin typeface="Arial"/>
                <a:ea typeface="Arial"/>
                <a:cs typeface="Arial"/>
                <a:sym typeface="Arial"/>
              </a:rPr>
              <a:t>Times when the dietitian is not available for us and we would have to search for some other dietitian urgently.</a:t>
            </a:r>
            <a:endParaRPr b="0" sz="1700">
              <a:solidFill>
                <a:schemeClr val="dk2"/>
              </a:solidFill>
              <a:latin typeface="Arial"/>
              <a:ea typeface="Arial"/>
              <a:cs typeface="Arial"/>
              <a:sym typeface="Arial"/>
            </a:endParaRPr>
          </a:p>
          <a:p>
            <a:pPr indent="0" lvl="0" marL="457200" rtl="0" algn="just">
              <a:lnSpc>
                <a:spcPct val="115000"/>
              </a:lnSpc>
              <a:spcBef>
                <a:spcPts val="0"/>
              </a:spcBef>
              <a:spcAft>
                <a:spcPts val="0"/>
              </a:spcAft>
              <a:buNone/>
            </a:pPr>
            <a:r>
              <a:t/>
            </a:r>
            <a:endParaRPr b="0" sz="1700">
              <a:solidFill>
                <a:schemeClr val="dk2"/>
              </a:solidFill>
              <a:latin typeface="Arial"/>
              <a:ea typeface="Arial"/>
              <a:cs typeface="Arial"/>
              <a:sym typeface="Arial"/>
            </a:endParaRPr>
          </a:p>
          <a:p>
            <a:pPr indent="-336550" lvl="0" marL="457200" rtl="0" algn="just">
              <a:lnSpc>
                <a:spcPct val="115000"/>
              </a:lnSpc>
              <a:spcBef>
                <a:spcPts val="0"/>
              </a:spcBef>
              <a:spcAft>
                <a:spcPts val="0"/>
              </a:spcAft>
              <a:buClr>
                <a:schemeClr val="dk2"/>
              </a:buClr>
              <a:buSzPts val="1700"/>
              <a:buFont typeface="Arial"/>
              <a:buChar char="●"/>
            </a:pPr>
            <a:r>
              <a:rPr b="0" lang="en" sz="1700">
                <a:solidFill>
                  <a:schemeClr val="dk2"/>
                </a:solidFill>
                <a:latin typeface="Arial"/>
                <a:ea typeface="Arial"/>
                <a:cs typeface="Arial"/>
                <a:sym typeface="Arial"/>
              </a:rPr>
              <a:t>So in order to escape from such problems it is ideal to use an online diet recommendation system.</a:t>
            </a:r>
            <a:endParaRPr b="0" sz="1700">
              <a:solidFill>
                <a:schemeClr val="dk2"/>
              </a:solidFill>
              <a:latin typeface="Arial"/>
              <a:ea typeface="Arial"/>
              <a:cs typeface="Arial"/>
              <a:sym typeface="Arial"/>
            </a:endParaRPr>
          </a:p>
        </p:txBody>
      </p:sp>
      <p:sp>
        <p:nvSpPr>
          <p:cNvPr id="83" name="Google Shape;83;p14"/>
          <p:cNvSpPr/>
          <p:nvPr/>
        </p:nvSpPr>
        <p:spPr>
          <a:xfrm>
            <a:off x="2380650" y="403600"/>
            <a:ext cx="4382700" cy="578700"/>
          </a:xfrm>
          <a:prstGeom prst="roundRect">
            <a:avLst>
              <a:gd fmla="val 16667" name="adj"/>
            </a:avLst>
          </a:prstGeom>
          <a:solidFill>
            <a:srgbClr val="D6D3D3">
              <a:alpha val="709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txBox="1"/>
          <p:nvPr/>
        </p:nvSpPr>
        <p:spPr>
          <a:xfrm>
            <a:off x="2648550" y="439150"/>
            <a:ext cx="3846900" cy="57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b="1" lang="en" sz="2400">
                <a:solidFill>
                  <a:schemeClr val="dk2"/>
                </a:solidFill>
                <a:latin typeface="Raleway"/>
                <a:ea typeface="Raleway"/>
                <a:cs typeface="Raleway"/>
                <a:sym typeface="Raleway"/>
              </a:rPr>
              <a:t>PROBLEM STATEMENT</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8" name="Shape 88"/>
        <p:cNvGrpSpPr/>
        <p:nvPr/>
      </p:nvGrpSpPr>
      <p:grpSpPr>
        <a:xfrm>
          <a:off x="0" y="0"/>
          <a:ext cx="0" cy="0"/>
          <a:chOff x="0" y="0"/>
          <a:chExt cx="0" cy="0"/>
        </a:xfrm>
      </p:grpSpPr>
      <p:pic>
        <p:nvPicPr>
          <p:cNvPr id="89" name="Google Shape;89;p15"/>
          <p:cNvPicPr preferRelativeResize="0"/>
          <p:nvPr/>
        </p:nvPicPr>
        <p:blipFill>
          <a:blip r:embed="rId3">
            <a:alphaModFix/>
          </a:blip>
          <a:stretch>
            <a:fillRect/>
          </a:stretch>
        </p:blipFill>
        <p:spPr>
          <a:xfrm>
            <a:off x="970675" y="162725"/>
            <a:ext cx="6738999" cy="4818049"/>
          </a:xfrm>
          <a:prstGeom prst="rect">
            <a:avLst/>
          </a:prstGeom>
          <a:noFill/>
          <a:ln>
            <a:noFill/>
          </a:ln>
        </p:spPr>
      </p:pic>
      <p:sp>
        <p:nvSpPr>
          <p:cNvPr id="90" name="Google Shape;90;p15"/>
          <p:cNvSpPr txBox="1"/>
          <p:nvPr/>
        </p:nvSpPr>
        <p:spPr>
          <a:xfrm>
            <a:off x="3256900" y="687400"/>
            <a:ext cx="25617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Introduction</a:t>
            </a:r>
            <a:endParaRPr b="1" sz="3000">
              <a:solidFill>
                <a:schemeClr val="lt2"/>
              </a:solidFill>
              <a:latin typeface="Raleway"/>
              <a:ea typeface="Raleway"/>
              <a:cs typeface="Raleway"/>
              <a:sym typeface="Raleway"/>
            </a:endParaRPr>
          </a:p>
        </p:txBody>
      </p:sp>
      <p:sp>
        <p:nvSpPr>
          <p:cNvPr id="91" name="Google Shape;91;p15"/>
          <p:cNvSpPr txBox="1"/>
          <p:nvPr/>
        </p:nvSpPr>
        <p:spPr>
          <a:xfrm>
            <a:off x="1539700" y="1568875"/>
            <a:ext cx="5589900" cy="3078000"/>
          </a:xfrm>
          <a:prstGeom prst="rect">
            <a:avLst/>
          </a:prstGeom>
          <a:noFill/>
          <a:ln>
            <a:noFill/>
          </a:ln>
        </p:spPr>
        <p:txBody>
          <a:bodyPr anchorCtr="0" anchor="t" bIns="91425" lIns="91425" spcFirstLastPara="1" rIns="91425" wrap="square" tIns="91425">
            <a:noAutofit/>
          </a:bodyPr>
          <a:lstStyle/>
          <a:p>
            <a:pPr indent="-330200" lvl="0" marL="457200" rtl="0" algn="just">
              <a:spcBef>
                <a:spcPts val="0"/>
              </a:spcBef>
              <a:spcAft>
                <a:spcPts val="0"/>
              </a:spcAft>
              <a:buSzPts val="1600"/>
              <a:buFont typeface="Lato"/>
              <a:buChar char="●"/>
            </a:pPr>
            <a:r>
              <a:rPr lang="en" sz="1600">
                <a:latin typeface="Lato"/>
                <a:ea typeface="Lato"/>
                <a:cs typeface="Lato"/>
                <a:sym typeface="Lato"/>
              </a:rPr>
              <a:t>People are moving towards achieving a fit and healthy body and crave for healthy and nutritious food to be placed on their plates. </a:t>
            </a:r>
            <a:endParaRPr sz="1600">
              <a:latin typeface="Lato"/>
              <a:ea typeface="Lato"/>
              <a:cs typeface="Lato"/>
              <a:sym typeface="Lato"/>
            </a:endParaRPr>
          </a:p>
          <a:p>
            <a:pPr indent="-330200" lvl="0" marL="457200" rtl="0" algn="just">
              <a:spcBef>
                <a:spcPts val="0"/>
              </a:spcBef>
              <a:spcAft>
                <a:spcPts val="0"/>
              </a:spcAft>
              <a:buSzPts val="1600"/>
              <a:buFont typeface="Lato"/>
              <a:buChar char="●"/>
            </a:pPr>
            <a:r>
              <a:rPr lang="en" sz="1600">
                <a:latin typeface="Lato"/>
                <a:ea typeface="Lato"/>
                <a:cs typeface="Lato"/>
                <a:sym typeface="Lato"/>
              </a:rPr>
              <a:t>Diet consultation system is an application with artificial intelligence about human diets. </a:t>
            </a:r>
            <a:endParaRPr sz="1600">
              <a:latin typeface="Lato"/>
              <a:ea typeface="Lato"/>
              <a:cs typeface="Lato"/>
              <a:sym typeface="Lato"/>
            </a:endParaRPr>
          </a:p>
          <a:p>
            <a:pPr indent="-330200" lvl="0" marL="457200" rtl="0" algn="just">
              <a:spcBef>
                <a:spcPts val="0"/>
              </a:spcBef>
              <a:spcAft>
                <a:spcPts val="0"/>
              </a:spcAft>
              <a:buSzPts val="1600"/>
              <a:buFont typeface="Lato"/>
              <a:buChar char="●"/>
            </a:pPr>
            <a:r>
              <a:rPr lang="en" sz="1600">
                <a:latin typeface="Lato"/>
                <a:ea typeface="Lato"/>
                <a:cs typeface="Lato"/>
                <a:sym typeface="Lato"/>
              </a:rPr>
              <a:t>Data entered by the user and is processed to provide a diet plan to the user. </a:t>
            </a:r>
            <a:endParaRPr sz="1600">
              <a:latin typeface="Lato"/>
              <a:ea typeface="Lato"/>
              <a:cs typeface="Lato"/>
              <a:sym typeface="Lato"/>
            </a:endParaRPr>
          </a:p>
          <a:p>
            <a:pPr indent="-330200" lvl="0" marL="457200" rtl="0" algn="just">
              <a:spcBef>
                <a:spcPts val="0"/>
              </a:spcBef>
              <a:spcAft>
                <a:spcPts val="0"/>
              </a:spcAft>
              <a:buSzPts val="1600"/>
              <a:buFont typeface="Lato"/>
              <a:buChar char="●"/>
            </a:pPr>
            <a:r>
              <a:rPr lang="en" sz="1600">
                <a:latin typeface="Lato"/>
                <a:ea typeface="Lato"/>
                <a:cs typeface="Lato"/>
                <a:sym typeface="Lato"/>
              </a:rPr>
              <a:t>Analytical Hierarchical Process (AHP) of MCDM method is used to suggest the best diet for the users.</a:t>
            </a:r>
            <a:endParaRPr sz="1600">
              <a:latin typeface="Lato"/>
              <a:ea typeface="Lato"/>
              <a:cs typeface="Lato"/>
              <a:sym typeface="Lato"/>
            </a:endParaRPr>
          </a:p>
          <a:p>
            <a:pPr indent="0" lvl="0" marL="457200" rtl="0" algn="just">
              <a:spcBef>
                <a:spcPts val="0"/>
              </a:spcBef>
              <a:spcAft>
                <a:spcPts val="0"/>
              </a:spcAft>
              <a:buNone/>
            </a:pPr>
            <a:r>
              <a:t/>
            </a:r>
            <a:endParaRPr sz="16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5" name="Shape 95"/>
        <p:cNvGrpSpPr/>
        <p:nvPr/>
      </p:nvGrpSpPr>
      <p:grpSpPr>
        <a:xfrm>
          <a:off x="0" y="0"/>
          <a:ext cx="0" cy="0"/>
          <a:chOff x="0" y="0"/>
          <a:chExt cx="0" cy="0"/>
        </a:xfrm>
      </p:grpSpPr>
      <p:pic>
        <p:nvPicPr>
          <p:cNvPr id="96" name="Google Shape;96;p16"/>
          <p:cNvPicPr preferRelativeResize="0"/>
          <p:nvPr/>
        </p:nvPicPr>
        <p:blipFill>
          <a:blip r:embed="rId3">
            <a:alphaModFix/>
          </a:blip>
          <a:stretch>
            <a:fillRect/>
          </a:stretch>
        </p:blipFill>
        <p:spPr>
          <a:xfrm>
            <a:off x="-1" y="0"/>
            <a:ext cx="9144000" cy="5143500"/>
          </a:xfrm>
          <a:prstGeom prst="rect">
            <a:avLst/>
          </a:prstGeom>
          <a:noFill/>
          <a:ln>
            <a:noFill/>
          </a:ln>
        </p:spPr>
      </p:pic>
      <p:sp>
        <p:nvSpPr>
          <p:cNvPr id="97" name="Google Shape;97;p16"/>
          <p:cNvSpPr txBox="1"/>
          <p:nvPr>
            <p:ph idx="4294967295" type="title"/>
          </p:nvPr>
        </p:nvSpPr>
        <p:spPr>
          <a:xfrm>
            <a:off x="-10425" y="0"/>
            <a:ext cx="9144000" cy="5123100"/>
          </a:xfrm>
          <a:prstGeom prst="rect">
            <a:avLst/>
          </a:prstGeom>
          <a:solidFill>
            <a:srgbClr val="000000">
              <a:alpha val="58099"/>
            </a:srgbClr>
          </a:solidFill>
        </p:spPr>
        <p:txBody>
          <a:bodyPr anchorCtr="0" anchor="t" bIns="91425" lIns="91425" spcFirstLastPara="1" rIns="91425" wrap="square" tIns="91425">
            <a:noAutofit/>
          </a:bodyPr>
          <a:lstStyle/>
          <a:p>
            <a:pPr indent="0" lvl="0" marL="457200" rtl="0" algn="just">
              <a:lnSpc>
                <a:spcPct val="150000"/>
              </a:lnSpc>
              <a:spcBef>
                <a:spcPts val="1000"/>
              </a:spcBef>
              <a:spcAft>
                <a:spcPts val="0"/>
              </a:spcAft>
              <a:buNone/>
            </a:pPr>
            <a:r>
              <a:t/>
            </a:r>
            <a:endParaRPr b="0" sz="1800">
              <a:solidFill>
                <a:srgbClr val="FFFFFF"/>
              </a:solidFill>
              <a:latin typeface="Lato"/>
              <a:ea typeface="Lato"/>
              <a:cs typeface="Lato"/>
              <a:sym typeface="Lato"/>
            </a:endParaRPr>
          </a:p>
          <a:p>
            <a:pPr indent="0" lvl="0" marL="457200" rtl="0" algn="just">
              <a:lnSpc>
                <a:spcPct val="150000"/>
              </a:lnSpc>
              <a:spcBef>
                <a:spcPts val="1600"/>
              </a:spcBef>
              <a:spcAft>
                <a:spcPts val="0"/>
              </a:spcAft>
              <a:buNone/>
            </a:pPr>
            <a:r>
              <a:t/>
            </a:r>
            <a:endParaRPr b="0" sz="1800">
              <a:solidFill>
                <a:srgbClr val="FFFFFF"/>
              </a:solidFill>
              <a:latin typeface="Lato"/>
              <a:ea typeface="Lato"/>
              <a:cs typeface="Lato"/>
              <a:sym typeface="Lato"/>
            </a:endParaRPr>
          </a:p>
          <a:p>
            <a:pPr indent="-342900" lvl="0" marL="457200" rtl="0" algn="just">
              <a:lnSpc>
                <a:spcPct val="150000"/>
              </a:lnSpc>
              <a:spcBef>
                <a:spcPts val="1600"/>
              </a:spcBef>
              <a:spcAft>
                <a:spcPts val="0"/>
              </a:spcAft>
              <a:buClr>
                <a:srgbClr val="FFFFFF"/>
              </a:buClr>
              <a:buSzPts val="1800"/>
              <a:buFont typeface="Lato"/>
              <a:buChar char="●"/>
            </a:pPr>
            <a:r>
              <a:rPr b="0" lang="en" sz="1800">
                <a:solidFill>
                  <a:srgbClr val="FFFFFF"/>
                </a:solidFill>
                <a:latin typeface="Lato"/>
                <a:ea typeface="Lato"/>
                <a:cs typeface="Lato"/>
                <a:sym typeface="Lato"/>
              </a:rPr>
              <a:t>Approach used for solving, ‘decision making and planning problems’ involving multiple criteria.</a:t>
            </a:r>
            <a:endParaRPr b="0" sz="1800">
              <a:solidFill>
                <a:srgbClr val="FFFFFF"/>
              </a:solidFill>
              <a:latin typeface="Lato"/>
              <a:ea typeface="Lato"/>
              <a:cs typeface="Lato"/>
              <a:sym typeface="Lato"/>
            </a:endParaRPr>
          </a:p>
          <a:p>
            <a:pPr indent="-342900" lvl="0" marL="457200" rtl="0" algn="just">
              <a:lnSpc>
                <a:spcPct val="150000"/>
              </a:lnSpc>
              <a:spcBef>
                <a:spcPts val="1600"/>
              </a:spcBef>
              <a:spcAft>
                <a:spcPts val="0"/>
              </a:spcAft>
              <a:buClr>
                <a:srgbClr val="FFFFFF"/>
              </a:buClr>
              <a:buSzPts val="1800"/>
              <a:buFont typeface="Lato"/>
              <a:buChar char="●"/>
            </a:pPr>
            <a:r>
              <a:rPr b="0" lang="en" sz="1800">
                <a:solidFill>
                  <a:srgbClr val="FFFFFF"/>
                </a:solidFill>
                <a:latin typeface="Lato"/>
                <a:ea typeface="Lato"/>
                <a:cs typeface="Lato"/>
                <a:sym typeface="Lato"/>
              </a:rPr>
              <a:t>MCDM is implemented in our diet recommendation system by taking in account several factors including height, weight, working hours and diseases (if any) for an individual and will suggest diet accordingly.</a:t>
            </a:r>
            <a:endParaRPr b="0" sz="1800">
              <a:solidFill>
                <a:srgbClr val="FFFFFF"/>
              </a:solidFill>
              <a:latin typeface="Lato"/>
              <a:ea typeface="Lato"/>
              <a:cs typeface="Lato"/>
              <a:sym typeface="Lato"/>
            </a:endParaRPr>
          </a:p>
          <a:p>
            <a:pPr indent="-342900" lvl="0" marL="457200" rtl="0" algn="just">
              <a:lnSpc>
                <a:spcPct val="150000"/>
              </a:lnSpc>
              <a:spcBef>
                <a:spcPts val="1000"/>
              </a:spcBef>
              <a:spcAft>
                <a:spcPts val="1600"/>
              </a:spcAft>
              <a:buClr>
                <a:srgbClr val="FFFFFF"/>
              </a:buClr>
              <a:buSzPts val="1800"/>
              <a:buFont typeface="Lato"/>
              <a:buChar char="●"/>
            </a:pPr>
            <a:r>
              <a:rPr b="0" lang="en" sz="1800">
                <a:solidFill>
                  <a:srgbClr val="FFFFFF"/>
                </a:solidFill>
                <a:latin typeface="Lato"/>
                <a:ea typeface="Lato"/>
                <a:cs typeface="Lato"/>
                <a:sym typeface="Lato"/>
              </a:rPr>
              <a:t>U</a:t>
            </a:r>
            <a:r>
              <a:rPr b="0" lang="en" sz="1800">
                <a:solidFill>
                  <a:srgbClr val="FFFFFF"/>
                </a:solidFill>
                <a:latin typeface="Lato"/>
                <a:ea typeface="Lato"/>
                <a:cs typeface="Lato"/>
                <a:sym typeface="Lato"/>
              </a:rPr>
              <a:t>sing MCDM we will recommend a list of diets to the user based on priority, also suggesting future benefits associated with that diet</a:t>
            </a:r>
            <a:endParaRPr b="0" sz="1800">
              <a:solidFill>
                <a:srgbClr val="FFFFFF"/>
              </a:solidFill>
              <a:latin typeface="Lato"/>
              <a:ea typeface="Lato"/>
              <a:cs typeface="Lato"/>
              <a:sym typeface="Lato"/>
            </a:endParaRPr>
          </a:p>
        </p:txBody>
      </p:sp>
      <p:sp>
        <p:nvSpPr>
          <p:cNvPr id="98" name="Google Shape;98;p16"/>
          <p:cNvSpPr txBox="1"/>
          <p:nvPr>
            <p:ph idx="4294967295" type="title"/>
          </p:nvPr>
        </p:nvSpPr>
        <p:spPr>
          <a:xfrm>
            <a:off x="597025" y="235475"/>
            <a:ext cx="7792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chemeClr val="lt1"/>
                </a:solidFill>
              </a:rPr>
              <a:t> MCDM</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17"/>
          <p:cNvPicPr preferRelativeResize="0"/>
          <p:nvPr/>
        </p:nvPicPr>
        <p:blipFill>
          <a:blip r:embed="rId3">
            <a:alphaModFix/>
          </a:blip>
          <a:stretch>
            <a:fillRect/>
          </a:stretch>
        </p:blipFill>
        <p:spPr>
          <a:xfrm>
            <a:off x="0" y="-77275"/>
            <a:ext cx="9144000" cy="5143500"/>
          </a:xfrm>
          <a:prstGeom prst="rect">
            <a:avLst/>
          </a:prstGeom>
          <a:noFill/>
          <a:ln>
            <a:noFill/>
          </a:ln>
        </p:spPr>
      </p:pic>
      <p:sp>
        <p:nvSpPr>
          <p:cNvPr id="104" name="Google Shape;104;p17"/>
          <p:cNvSpPr txBox="1"/>
          <p:nvPr>
            <p:ph idx="4294967295" type="title"/>
          </p:nvPr>
        </p:nvSpPr>
        <p:spPr>
          <a:xfrm>
            <a:off x="586000" y="206400"/>
            <a:ext cx="77922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chemeClr val="dk1"/>
                </a:solidFill>
              </a:rPr>
              <a:t> AHP</a:t>
            </a:r>
            <a:endParaRPr sz="2400"/>
          </a:p>
        </p:txBody>
      </p:sp>
      <p:sp>
        <p:nvSpPr>
          <p:cNvPr id="105" name="Google Shape;105;p17"/>
          <p:cNvSpPr txBox="1"/>
          <p:nvPr>
            <p:ph idx="4294967295" type="title"/>
          </p:nvPr>
        </p:nvSpPr>
        <p:spPr>
          <a:xfrm>
            <a:off x="170125" y="860725"/>
            <a:ext cx="4480800" cy="3992700"/>
          </a:xfrm>
          <a:prstGeom prst="rect">
            <a:avLst/>
          </a:prstGeom>
          <a:solidFill>
            <a:srgbClr val="FFFFFF">
              <a:alpha val="68160"/>
            </a:srgbClr>
          </a:solidFill>
        </p:spPr>
        <p:txBody>
          <a:bodyPr anchorCtr="0" anchor="t" bIns="91425" lIns="91425" spcFirstLastPara="1" rIns="91425" wrap="square" tIns="91425">
            <a:noAutofit/>
          </a:bodyPr>
          <a:lstStyle/>
          <a:p>
            <a:pPr indent="-342900" lvl="0" marL="457200" rtl="0" algn="l">
              <a:lnSpc>
                <a:spcPct val="115000"/>
              </a:lnSpc>
              <a:spcBef>
                <a:spcPts val="1000"/>
              </a:spcBef>
              <a:spcAft>
                <a:spcPts val="0"/>
              </a:spcAft>
              <a:buSzPts val="1800"/>
              <a:buFont typeface="Lato"/>
              <a:buChar char="●"/>
            </a:pPr>
            <a:r>
              <a:rPr b="0" lang="en" sz="1800">
                <a:latin typeface="Lato"/>
                <a:ea typeface="Lato"/>
                <a:cs typeface="Lato"/>
                <a:sym typeface="Lato"/>
              </a:rPr>
              <a:t>AHP helps decision makers find one that best suits their goal and their understanding of the problem.</a:t>
            </a:r>
            <a:endParaRPr b="0" sz="1800">
              <a:latin typeface="Lato"/>
              <a:ea typeface="Lato"/>
              <a:cs typeface="Lato"/>
              <a:sym typeface="Lato"/>
            </a:endParaRPr>
          </a:p>
          <a:p>
            <a:pPr indent="-342900" lvl="0" marL="457200" rtl="0" algn="l">
              <a:lnSpc>
                <a:spcPct val="115000"/>
              </a:lnSpc>
              <a:spcBef>
                <a:spcPts val="1600"/>
              </a:spcBef>
              <a:spcAft>
                <a:spcPts val="1600"/>
              </a:spcAft>
              <a:buSzPts val="1800"/>
              <a:buFont typeface="Lato"/>
              <a:buChar char="●"/>
            </a:pPr>
            <a:r>
              <a:rPr b="0" lang="en" sz="1800">
                <a:latin typeface="Lato"/>
                <a:ea typeface="Lato"/>
                <a:cs typeface="Lato"/>
                <a:sym typeface="Lato"/>
              </a:rPr>
              <a:t>Users of the AHP first decompose their decision problem into a hierarchy </a:t>
            </a:r>
            <a:r>
              <a:rPr b="0" lang="en" sz="1800">
                <a:latin typeface="Lato"/>
                <a:ea typeface="Lato"/>
                <a:cs typeface="Lato"/>
                <a:sym typeface="Lato"/>
              </a:rPr>
              <a:t>of </a:t>
            </a:r>
            <a:r>
              <a:rPr b="0" lang="en" sz="1800">
                <a:latin typeface="Lato"/>
                <a:ea typeface="Lato"/>
                <a:cs typeface="Lato"/>
                <a:sym typeface="Lato"/>
              </a:rPr>
              <a:t>sub-problems, each of which can be analyzed independently. </a:t>
            </a:r>
            <a:endParaRPr b="0" sz="1800">
              <a:latin typeface="Lato"/>
              <a:ea typeface="Lato"/>
              <a:cs typeface="Lato"/>
              <a:sym typeface="Lato"/>
            </a:endParaRPr>
          </a:p>
        </p:txBody>
      </p:sp>
      <p:sp>
        <p:nvSpPr>
          <p:cNvPr id="106" name="Google Shape;106;p17"/>
          <p:cNvSpPr/>
          <p:nvPr/>
        </p:nvSpPr>
        <p:spPr>
          <a:xfrm>
            <a:off x="4779450" y="868975"/>
            <a:ext cx="4200600" cy="3992700"/>
          </a:xfrm>
          <a:prstGeom prst="rect">
            <a:avLst/>
          </a:prstGeom>
          <a:solidFill>
            <a:srgbClr val="FFFFFF">
              <a:alpha val="681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 name="Google Shape;107;p17"/>
          <p:cNvPicPr preferRelativeResize="0"/>
          <p:nvPr/>
        </p:nvPicPr>
        <p:blipFill>
          <a:blip r:embed="rId4">
            <a:alphaModFix/>
          </a:blip>
          <a:stretch>
            <a:fillRect/>
          </a:stretch>
        </p:blipFill>
        <p:spPr>
          <a:xfrm>
            <a:off x="4799700" y="1203525"/>
            <a:ext cx="4180351" cy="32704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descr="Screen Shot 2015-11-20 at 9.47.21 AM.png" id="112" name="Google Shape;112;p18"/>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13" name="Google Shape;113;p18"/>
          <p:cNvSpPr txBox="1"/>
          <p:nvPr>
            <p:ph idx="4294967295" type="title"/>
          </p:nvPr>
        </p:nvSpPr>
        <p:spPr>
          <a:xfrm>
            <a:off x="535775" y="491850"/>
            <a:ext cx="55167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 Case Based Reasoning</a:t>
            </a:r>
            <a:endParaRPr sz="2400"/>
          </a:p>
        </p:txBody>
      </p:sp>
      <p:sp>
        <p:nvSpPr>
          <p:cNvPr id="114" name="Google Shape;114;p18"/>
          <p:cNvSpPr txBox="1"/>
          <p:nvPr>
            <p:ph idx="4294967295" type="title"/>
          </p:nvPr>
        </p:nvSpPr>
        <p:spPr>
          <a:xfrm>
            <a:off x="535775" y="1403950"/>
            <a:ext cx="8166000" cy="81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FFFFFF"/>
                </a:solidFill>
                <a:latin typeface="Lato"/>
                <a:ea typeface="Lato"/>
                <a:cs typeface="Lato"/>
                <a:sym typeface="Lato"/>
              </a:rPr>
              <a:t>Case-based reasoning (CBR)</a:t>
            </a:r>
            <a:r>
              <a:rPr b="0" lang="en" sz="1800">
                <a:solidFill>
                  <a:srgbClr val="FFFFFF"/>
                </a:solidFill>
                <a:latin typeface="Lato"/>
                <a:ea typeface="Lato"/>
                <a:cs typeface="Lato"/>
                <a:sym typeface="Lato"/>
              </a:rPr>
              <a:t> is the process of </a:t>
            </a:r>
            <a:r>
              <a:rPr lang="en" sz="1800">
                <a:solidFill>
                  <a:srgbClr val="FFFFFF"/>
                </a:solidFill>
                <a:latin typeface="Lato"/>
                <a:ea typeface="Lato"/>
                <a:cs typeface="Lato"/>
                <a:sym typeface="Lato"/>
              </a:rPr>
              <a:t>solving new problems</a:t>
            </a:r>
            <a:r>
              <a:rPr b="0" lang="en" sz="1800">
                <a:solidFill>
                  <a:srgbClr val="FFFFFF"/>
                </a:solidFill>
                <a:latin typeface="Lato"/>
                <a:ea typeface="Lato"/>
                <a:cs typeface="Lato"/>
                <a:sym typeface="Lato"/>
              </a:rPr>
              <a:t> based on the </a:t>
            </a:r>
            <a:r>
              <a:rPr lang="en" sz="1800">
                <a:solidFill>
                  <a:srgbClr val="FFFFFF"/>
                </a:solidFill>
                <a:latin typeface="Lato"/>
                <a:ea typeface="Lato"/>
                <a:cs typeface="Lato"/>
                <a:sym typeface="Lato"/>
              </a:rPr>
              <a:t>solutions of similar past problems</a:t>
            </a:r>
            <a:r>
              <a:rPr b="0" lang="en" sz="1800">
                <a:solidFill>
                  <a:srgbClr val="FFFFFF"/>
                </a:solidFill>
                <a:latin typeface="Lato"/>
                <a:ea typeface="Lato"/>
                <a:cs typeface="Lato"/>
                <a:sym typeface="Lato"/>
              </a:rPr>
              <a:t>.</a:t>
            </a:r>
            <a:endParaRPr b="0" sz="1800">
              <a:solidFill>
                <a:srgbClr val="FFFFFF"/>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rgbClr val="FFFFFF"/>
              </a:solidFill>
              <a:latin typeface="Lato"/>
              <a:ea typeface="Lato"/>
              <a:cs typeface="Lato"/>
              <a:sym typeface="Lato"/>
            </a:endParaRPr>
          </a:p>
        </p:txBody>
      </p:sp>
      <p:sp>
        <p:nvSpPr>
          <p:cNvPr id="115" name="Google Shape;115;p18"/>
          <p:cNvSpPr txBox="1"/>
          <p:nvPr/>
        </p:nvSpPr>
        <p:spPr>
          <a:xfrm>
            <a:off x="718975" y="2315375"/>
            <a:ext cx="26952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F9900"/>
                </a:solidFill>
                <a:latin typeface="Lato"/>
                <a:ea typeface="Lato"/>
                <a:cs typeface="Lato"/>
                <a:sym typeface="Lato"/>
              </a:rPr>
              <a:t>Assumptions</a:t>
            </a:r>
            <a:endParaRPr b="1" sz="3000">
              <a:solidFill>
                <a:srgbClr val="FF9900"/>
              </a:solidFill>
              <a:latin typeface="Lato"/>
              <a:ea typeface="Lato"/>
              <a:cs typeface="Lato"/>
              <a:sym typeface="Lato"/>
            </a:endParaRPr>
          </a:p>
        </p:txBody>
      </p:sp>
      <p:sp>
        <p:nvSpPr>
          <p:cNvPr id="116" name="Google Shape;116;p18"/>
          <p:cNvSpPr txBox="1"/>
          <p:nvPr/>
        </p:nvSpPr>
        <p:spPr>
          <a:xfrm>
            <a:off x="677650" y="3027925"/>
            <a:ext cx="8166000" cy="1688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Font typeface="Lato"/>
              <a:buChar char="●"/>
            </a:pPr>
            <a:r>
              <a:rPr b="1" lang="en" sz="1700">
                <a:solidFill>
                  <a:srgbClr val="FFFFFF"/>
                </a:solidFill>
                <a:latin typeface="Lato"/>
                <a:ea typeface="Lato"/>
                <a:cs typeface="Lato"/>
                <a:sym typeface="Lato"/>
              </a:rPr>
              <a:t>Similar problems have Similar solutions</a:t>
            </a:r>
            <a:r>
              <a:rPr lang="en" sz="1700">
                <a:solidFill>
                  <a:srgbClr val="FFFFFF"/>
                </a:solidFill>
                <a:latin typeface="Lato"/>
                <a:ea typeface="Lato"/>
                <a:cs typeface="Lato"/>
                <a:sym typeface="Lato"/>
              </a:rPr>
              <a:t>.</a:t>
            </a:r>
            <a:endParaRPr sz="1700">
              <a:solidFill>
                <a:srgbClr val="FFFFFF"/>
              </a:solidFill>
              <a:latin typeface="Lato"/>
              <a:ea typeface="Lato"/>
              <a:cs typeface="Lato"/>
              <a:sym typeface="Lato"/>
            </a:endParaRPr>
          </a:p>
          <a:p>
            <a:pPr indent="0" lvl="0" marL="457200" rtl="0" algn="l">
              <a:spcBef>
                <a:spcPts val="0"/>
              </a:spcBef>
              <a:spcAft>
                <a:spcPts val="0"/>
              </a:spcAft>
              <a:buNone/>
            </a:pPr>
            <a:r>
              <a:rPr lang="en" sz="1700">
                <a:solidFill>
                  <a:srgbClr val="FFFFFF"/>
                </a:solidFill>
                <a:latin typeface="Lato"/>
                <a:ea typeface="Lato"/>
                <a:cs typeface="Lato"/>
                <a:sym typeface="Lato"/>
              </a:rPr>
              <a:t>(e.g., Low fat food can be taken for any obesity related problems like Heart disease ,High blood pressure and Diabetes).</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b="1" lang="en" sz="1700">
                <a:solidFill>
                  <a:srgbClr val="FFFFFF"/>
                </a:solidFill>
                <a:latin typeface="Lato"/>
                <a:ea typeface="Lato"/>
                <a:cs typeface="Lato"/>
                <a:sym typeface="Lato"/>
              </a:rPr>
              <a:t>If</a:t>
            </a:r>
            <a:r>
              <a:rPr b="1" lang="en" sz="1700">
                <a:solidFill>
                  <a:srgbClr val="FFFFFF"/>
                </a:solidFill>
                <a:latin typeface="Lato"/>
                <a:ea typeface="Lato"/>
                <a:cs typeface="Lato"/>
                <a:sym typeface="Lato"/>
              </a:rPr>
              <a:t>  something true today will probably true tomorrow.</a:t>
            </a:r>
            <a:endParaRPr b="1" sz="1700">
              <a:solidFill>
                <a:srgbClr val="FFFFFF"/>
              </a:solidFill>
              <a:latin typeface="Lato"/>
              <a:ea typeface="Lato"/>
              <a:cs typeface="Lato"/>
              <a:sym typeface="Lato"/>
            </a:endParaRPr>
          </a:p>
          <a:p>
            <a:pPr indent="0" lvl="0" marL="457200" rtl="0" algn="l">
              <a:spcBef>
                <a:spcPts val="0"/>
              </a:spcBef>
              <a:spcAft>
                <a:spcPts val="0"/>
              </a:spcAft>
              <a:buNone/>
            </a:pPr>
            <a:r>
              <a:rPr lang="en" sz="1700">
                <a:solidFill>
                  <a:srgbClr val="FFFFFF"/>
                </a:solidFill>
                <a:latin typeface="Lato"/>
                <a:ea typeface="Lato"/>
                <a:cs typeface="Lato"/>
                <a:sym typeface="Lato"/>
              </a:rPr>
              <a:t>(e.g., if you have a obesity, you should workout, because it has always helped).</a:t>
            </a:r>
            <a:endParaRPr sz="1900">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descr="Screen Shot 2015-11-20 at 9.47.21 AM.png" id="121" name="Google Shape;121;p19"/>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22" name="Google Shape;122;p19"/>
          <p:cNvSpPr txBox="1"/>
          <p:nvPr>
            <p:ph idx="4294967295" type="title"/>
          </p:nvPr>
        </p:nvSpPr>
        <p:spPr>
          <a:xfrm>
            <a:off x="383375" y="415650"/>
            <a:ext cx="2695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 CBR Cycle</a:t>
            </a:r>
            <a:endParaRPr sz="2400"/>
          </a:p>
        </p:txBody>
      </p:sp>
      <p:sp>
        <p:nvSpPr>
          <p:cNvPr id="123" name="Google Shape;123;p19"/>
          <p:cNvSpPr txBox="1"/>
          <p:nvPr>
            <p:ph idx="4294967295" type="title"/>
          </p:nvPr>
        </p:nvSpPr>
        <p:spPr>
          <a:xfrm>
            <a:off x="383375" y="1175350"/>
            <a:ext cx="5561100" cy="69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solidFill>
                  <a:srgbClr val="FFFFFF"/>
                </a:solidFill>
                <a:latin typeface="Lato"/>
                <a:ea typeface="Lato"/>
                <a:cs typeface="Lato"/>
                <a:sym typeface="Lato"/>
              </a:rPr>
              <a:t>Case Based Reasoning cycle is a four step process.</a:t>
            </a:r>
            <a:endParaRPr b="0" sz="1800">
              <a:solidFill>
                <a:srgbClr val="FFFFFF"/>
              </a:solidFill>
              <a:latin typeface="Lato"/>
              <a:ea typeface="Lato"/>
              <a:cs typeface="Lato"/>
              <a:sym typeface="Lato"/>
            </a:endParaRPr>
          </a:p>
        </p:txBody>
      </p:sp>
      <p:sp>
        <p:nvSpPr>
          <p:cNvPr id="124" name="Google Shape;124;p19"/>
          <p:cNvSpPr txBox="1"/>
          <p:nvPr/>
        </p:nvSpPr>
        <p:spPr>
          <a:xfrm>
            <a:off x="458600" y="1686325"/>
            <a:ext cx="5251500" cy="31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FFFF"/>
                </a:solidFill>
                <a:latin typeface="Lato"/>
                <a:ea typeface="Lato"/>
                <a:cs typeface="Lato"/>
                <a:sym typeface="Lato"/>
              </a:rPr>
              <a:t>Retrieve: </a:t>
            </a:r>
            <a:endParaRPr b="1" sz="1800">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Determine most similar case(s).</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b="1" lang="en" sz="1800">
                <a:solidFill>
                  <a:srgbClr val="FFFFFF"/>
                </a:solidFill>
                <a:latin typeface="Lato"/>
                <a:ea typeface="Lato"/>
                <a:cs typeface="Lato"/>
                <a:sym typeface="Lato"/>
              </a:rPr>
              <a:t>Reuse: </a:t>
            </a:r>
            <a:endParaRPr b="1" sz="1800">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Solve the new problem re-using information and knowledge in the retrieved case(s).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b="1" lang="en" sz="1800">
                <a:solidFill>
                  <a:srgbClr val="FFFFFF"/>
                </a:solidFill>
                <a:latin typeface="Lato"/>
                <a:ea typeface="Lato"/>
                <a:cs typeface="Lato"/>
                <a:sym typeface="Lato"/>
              </a:rPr>
              <a:t>Revise: </a:t>
            </a:r>
            <a:endParaRPr b="1" sz="1800">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Evaluate the applicability of the proposed solution in the real-world.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b="1" lang="en" sz="1800">
                <a:solidFill>
                  <a:srgbClr val="FFFFFF"/>
                </a:solidFill>
                <a:latin typeface="Lato"/>
                <a:ea typeface="Lato"/>
                <a:cs typeface="Lato"/>
                <a:sym typeface="Lato"/>
              </a:rPr>
              <a:t>Retain:</a:t>
            </a:r>
            <a:r>
              <a:rPr lang="en">
                <a:solidFill>
                  <a:srgbClr val="FFFFFF"/>
                </a:solidFill>
                <a:latin typeface="Lato"/>
                <a:ea typeface="Lato"/>
                <a:cs typeface="Lato"/>
                <a:sym typeface="Lato"/>
              </a:rPr>
              <a:t> Update case base with new learned case for future problem solving.</a:t>
            </a:r>
            <a:endParaRPr>
              <a:solidFill>
                <a:srgbClr val="FFFFFF"/>
              </a:solidFill>
              <a:latin typeface="Lato"/>
              <a:ea typeface="Lato"/>
              <a:cs typeface="Lato"/>
              <a:sym typeface="Lato"/>
            </a:endParaRPr>
          </a:p>
        </p:txBody>
      </p:sp>
      <p:pic>
        <p:nvPicPr>
          <p:cNvPr id="125" name="Google Shape;125;p19"/>
          <p:cNvPicPr preferRelativeResize="0"/>
          <p:nvPr/>
        </p:nvPicPr>
        <p:blipFill>
          <a:blip r:embed="rId4">
            <a:alphaModFix/>
          </a:blip>
          <a:stretch>
            <a:fillRect/>
          </a:stretch>
        </p:blipFill>
        <p:spPr>
          <a:xfrm>
            <a:off x="5841800" y="1963725"/>
            <a:ext cx="3135950" cy="2649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Modules To Be Implemented</a:t>
            </a:r>
            <a:endParaRPr/>
          </a:p>
        </p:txBody>
      </p:sp>
      <p:sp>
        <p:nvSpPr>
          <p:cNvPr id="131" name="Google Shape;131;p20"/>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Dietitian Profile</a:t>
            </a:r>
            <a:endParaRPr sz="2100"/>
          </a:p>
          <a:p>
            <a:pPr indent="0" lvl="0" marL="0" rtl="0" algn="l">
              <a:spcBef>
                <a:spcPts val="1200"/>
              </a:spcBef>
              <a:spcAft>
                <a:spcPts val="1200"/>
              </a:spcAft>
              <a:buNone/>
            </a:pPr>
            <a:r>
              <a:rPr b="0" lang="en" sz="1400"/>
              <a:t>Personal Information, Portal Access for referral of users directly.</a:t>
            </a:r>
            <a:endParaRPr b="0" sz="1400">
              <a:solidFill>
                <a:schemeClr val="lt1"/>
              </a:solidFill>
            </a:endParaRPr>
          </a:p>
        </p:txBody>
      </p:sp>
      <p:sp>
        <p:nvSpPr>
          <p:cNvPr id="135" name="Google Shape;135;p20"/>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Individual User Profile</a:t>
            </a:r>
            <a:endParaRPr sz="2100"/>
          </a:p>
          <a:p>
            <a:pPr indent="0" lvl="0" marL="0" rtl="0" algn="l">
              <a:lnSpc>
                <a:spcPct val="100000"/>
              </a:lnSpc>
              <a:spcBef>
                <a:spcPts val="1200"/>
              </a:spcBef>
              <a:spcAft>
                <a:spcPts val="0"/>
              </a:spcAft>
              <a:buNone/>
            </a:pPr>
            <a:r>
              <a:rPr b="0" lang="en" sz="1400"/>
              <a:t>Personal Information, Diet Habits, Interests, Hobbies, Disease, if any</a:t>
            </a:r>
            <a:endParaRPr b="0" sz="1400"/>
          </a:p>
          <a:p>
            <a:pPr indent="0" lvl="0" marL="0" rtl="0" algn="l">
              <a:lnSpc>
                <a:spcPct val="100000"/>
              </a:lnSpc>
              <a:spcBef>
                <a:spcPts val="1200"/>
              </a:spcBef>
              <a:spcAft>
                <a:spcPts val="0"/>
              </a:spcAft>
              <a:buNone/>
            </a:pPr>
            <a:r>
              <a:t/>
            </a:r>
            <a:endParaRPr b="0" sz="1400"/>
          </a:p>
          <a:p>
            <a:pPr indent="0" lvl="0" marL="0" rtl="0" algn="l">
              <a:lnSpc>
                <a:spcPct val="115000"/>
              </a:lnSpc>
              <a:spcBef>
                <a:spcPts val="1200"/>
              </a:spcBef>
              <a:spcAft>
                <a:spcPts val="1200"/>
              </a:spcAft>
              <a:buNone/>
            </a:pPr>
            <a:r>
              <a:t/>
            </a:r>
            <a:endParaRPr b="0" sz="1400"/>
          </a:p>
        </p:txBody>
      </p:sp>
      <p:sp>
        <p:nvSpPr>
          <p:cNvPr id="136" name="Google Shape;136;p20"/>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Guest Login</a:t>
            </a:r>
            <a:endParaRPr sz="2100"/>
          </a:p>
          <a:p>
            <a:pPr indent="0" lvl="0" marL="0" rtl="0" algn="l">
              <a:spcBef>
                <a:spcPts val="1200"/>
              </a:spcBef>
              <a:spcAft>
                <a:spcPts val="1200"/>
              </a:spcAft>
              <a:buNone/>
            </a:pPr>
            <a:r>
              <a:rPr b="0" lang="en" sz="1400"/>
              <a:t>Health and Proper Diet Based Blogs, Scanner Feature</a:t>
            </a:r>
            <a:endParaRPr b="0"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40" name="Shape 140"/>
        <p:cNvGrpSpPr/>
        <p:nvPr/>
      </p:nvGrpSpPr>
      <p:grpSpPr>
        <a:xfrm>
          <a:off x="0" y="0"/>
          <a:ext cx="0" cy="0"/>
          <a:chOff x="0" y="0"/>
          <a:chExt cx="0" cy="0"/>
        </a:xfrm>
      </p:grpSpPr>
      <p:sp>
        <p:nvSpPr>
          <p:cNvPr id="141" name="Google Shape;141;p21"/>
          <p:cNvSpPr txBox="1"/>
          <p:nvPr>
            <p:ph idx="1" type="subTitle"/>
          </p:nvPr>
        </p:nvSpPr>
        <p:spPr>
          <a:xfrm>
            <a:off x="265500" y="989425"/>
            <a:ext cx="4045200" cy="3500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         Advantages</a:t>
            </a:r>
            <a:endParaRPr b="1" sz="3000">
              <a:solidFill>
                <a:schemeClr val="dk1"/>
              </a:solidFill>
            </a:endParaRPr>
          </a:p>
          <a:p>
            <a:pPr indent="-342900" lvl="0" marL="457200" rtl="0" algn="l">
              <a:lnSpc>
                <a:spcPct val="115000"/>
              </a:lnSpc>
              <a:spcBef>
                <a:spcPts val="1600"/>
              </a:spcBef>
              <a:spcAft>
                <a:spcPts val="0"/>
              </a:spcAft>
              <a:buSzPts val="1800"/>
              <a:buChar char="●"/>
            </a:pPr>
            <a:r>
              <a:rPr lang="en" sz="1800"/>
              <a:t>No need of consulting doctor for diet plans.</a:t>
            </a:r>
            <a:endParaRPr sz="1800"/>
          </a:p>
          <a:p>
            <a:pPr indent="-342900" lvl="0" marL="457200" rtl="0" algn="l">
              <a:lnSpc>
                <a:spcPct val="115000"/>
              </a:lnSpc>
              <a:spcBef>
                <a:spcPts val="0"/>
              </a:spcBef>
              <a:spcAft>
                <a:spcPts val="0"/>
              </a:spcAft>
              <a:buSzPts val="1800"/>
              <a:buChar char="●"/>
            </a:pPr>
            <a:r>
              <a:rPr lang="en" sz="1800"/>
              <a:t>Saves money and very effective and give accurate results as the recommendation system is designed through MCDM and CBR approach.</a:t>
            </a:r>
            <a:endParaRPr sz="1800"/>
          </a:p>
          <a:p>
            <a:pPr indent="-342900" lvl="0" marL="457200" rtl="0" algn="l">
              <a:lnSpc>
                <a:spcPct val="115000"/>
              </a:lnSpc>
              <a:spcBef>
                <a:spcPts val="0"/>
              </a:spcBef>
              <a:spcAft>
                <a:spcPts val="0"/>
              </a:spcAft>
              <a:buSzPts val="1800"/>
              <a:buChar char="●"/>
            </a:pPr>
            <a:r>
              <a:rPr lang="en" sz="1800"/>
              <a:t>There are alternative diet chart provided by the system if the user don't like any.</a:t>
            </a:r>
            <a:endParaRPr sz="1800"/>
          </a:p>
          <a:p>
            <a:pPr indent="0" lvl="0" marL="0" rtl="0" algn="l">
              <a:lnSpc>
                <a:spcPct val="115000"/>
              </a:lnSpc>
              <a:spcBef>
                <a:spcPts val="1600"/>
              </a:spcBef>
              <a:spcAft>
                <a:spcPts val="1600"/>
              </a:spcAft>
              <a:buNone/>
            </a:pPr>
            <a:r>
              <a:t/>
            </a:r>
            <a:endParaRPr sz="1800"/>
          </a:p>
        </p:txBody>
      </p:sp>
      <p:pic>
        <p:nvPicPr>
          <p:cNvPr id="142" name="Google Shape;142;p21"/>
          <p:cNvPicPr preferRelativeResize="0"/>
          <p:nvPr/>
        </p:nvPicPr>
        <p:blipFill>
          <a:blip r:embed="rId3">
            <a:alphaModFix/>
          </a:blip>
          <a:stretch>
            <a:fillRect/>
          </a:stretch>
        </p:blipFill>
        <p:spPr>
          <a:xfrm>
            <a:off x="4572000" y="814225"/>
            <a:ext cx="4572000" cy="3336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